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4192" r:id="rId5"/>
  </p:sldMasterIdLst>
  <p:notesMasterIdLst>
    <p:notesMasterId r:id="rId12"/>
  </p:notesMasterIdLst>
  <p:handoutMasterIdLst>
    <p:handoutMasterId r:id="rId13"/>
  </p:handoutMasterIdLst>
  <p:sldIdLst>
    <p:sldId id="1534" r:id="rId6"/>
    <p:sldId id="1580" r:id="rId7"/>
    <p:sldId id="1575" r:id="rId8"/>
    <p:sldId id="1550" r:id="rId9"/>
    <p:sldId id="1590" r:id="rId10"/>
    <p:sldId id="1588" r:id="rId11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ene Stokkebo Raundahl" initials="MSR" lastIdx="2" clrIdx="0">
    <p:extLst>
      <p:ext uri="{19B8F6BF-5375-455C-9EA6-DF929625EA0E}">
        <p15:presenceInfo xmlns:p15="http://schemas.microsoft.com/office/powerpoint/2012/main" userId="S::msr@Finansudd.dk::23c4544a-a5e8-4f58-8bfd-a03a3ce15d7d" providerId="AD"/>
      </p:ext>
    </p:extLst>
  </p:cmAuthor>
  <p:cmAuthor id="2" name="Mette Louise Wätzold Bjørnlund" initials="MLWB" lastIdx="2" clrIdx="1">
    <p:extLst>
      <p:ext uri="{19B8F6BF-5375-455C-9EA6-DF929625EA0E}">
        <p15:presenceInfo xmlns:p15="http://schemas.microsoft.com/office/powerpoint/2012/main" userId="S::mbj@danskfjernvarme.dk::09d1cedd-2547-48c0-a1f6-230c4778ec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46464"/>
    <a:srgbClr val="8D9976"/>
    <a:srgbClr val="081C2A"/>
    <a:srgbClr val="161F28"/>
    <a:srgbClr val="2D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5396F9-9C22-9512-8105-C66C9212FB31}" v="20" dt="2025-04-15T11:09:02.2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38" autoAdjust="0"/>
  </p:normalViewPr>
  <p:slideViewPr>
    <p:cSldViewPr>
      <p:cViewPr varScale="1">
        <p:scale>
          <a:sx n="157" d="100"/>
          <a:sy n="157" d="100"/>
        </p:scale>
        <p:origin x="156" y="3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CDCF-B072-4CC6-B2A3-B1C4F4AE3FFA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A0187-CA69-4ACB-9811-75164F281DE0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819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3E9E0-D922-418E-8BFA-E41C87CB1E68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D2F9E-D167-4ED3-83EC-AE46EA34BEC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20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434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4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07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D2F9E-D167-4ED3-83EC-AE46EA34BE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52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1D7C8-AFF7-13A6-3AB8-F8C32A815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3C8C10A-9331-8D6B-E185-A1CDB065D8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282A5B5-3249-EBC0-16E3-85D99D4C46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82E8FE9-E32F-5BAB-9E7E-F29F34DD65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06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7D2F9E-D167-4ED3-83EC-AE46EA34BE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49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E58BA9E-DF74-4B01-A989-24E20CC27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indsætte overskrift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A5D1478C-1CC9-1042-A5F1-9876107927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83820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4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41020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377669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tilføje overskrift</a:t>
            </a:r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148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accent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 dirty="0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87123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E58BA9E-DF74-4B01-A989-24E20CC27F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indsætte overskrift</a:t>
            </a:r>
          </a:p>
        </p:txBody>
      </p:sp>
      <p:sp>
        <p:nvSpPr>
          <p:cNvPr id="5" name="Pladsholder til tekst 5">
            <a:extLst>
              <a:ext uri="{FF2B5EF4-FFF2-40B4-BE49-F238E27FC236}">
                <a16:creationId xmlns:a16="http://schemas.microsoft.com/office/drawing/2014/main" id="{A5D1478C-1CC9-1042-A5F1-9876107927E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69399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381000" y="1399875"/>
            <a:ext cx="199440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53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2505635" y="1399875"/>
            <a:ext cx="199446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65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4630270" y="1399875"/>
            <a:ext cx="199446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77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6754904" y="1399875"/>
            <a:ext cx="1994460" cy="2057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et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387818" y="341313"/>
            <a:ext cx="8368364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overskrift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4AD2CB0-0B0E-CA48-A431-C2D9243EA2E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87818" y="819150"/>
            <a:ext cx="8368364" cy="17325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300" b="0" i="0" baseline="0">
                <a:solidFill>
                  <a:schemeClr val="bg2"/>
                </a:solidFill>
                <a:latin typeface="Gotham Narrow Light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a-DK" noProof="0"/>
              <a:t>Klik for at indsætte undertitel</a:t>
            </a:r>
          </a:p>
        </p:txBody>
      </p:sp>
    </p:spTree>
    <p:extLst>
      <p:ext uri="{BB962C8B-B14F-4D97-AF65-F5344CB8AC3E}">
        <p14:creationId xmlns:p14="http://schemas.microsoft.com/office/powerpoint/2010/main" val="331839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ikonet</a:t>
            </a:r>
            <a:r>
              <a:rPr lang="en-US" dirty="0"/>
              <a:t> for at </a:t>
            </a:r>
            <a:r>
              <a:rPr lang="en-US" dirty="0" err="1"/>
              <a:t>tilføje</a:t>
            </a:r>
            <a:r>
              <a:rPr lang="en-US" dirty="0"/>
              <a:t> </a:t>
            </a:r>
            <a:r>
              <a:rPr lang="en-US" dirty="0" err="1"/>
              <a:t>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6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541020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overskrift</a:t>
            </a:r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810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264795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err="1"/>
              <a:t>Klik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ikonet</a:t>
            </a:r>
            <a:r>
              <a:rPr lang="en-US"/>
              <a:t> for at </a:t>
            </a:r>
            <a:r>
              <a:rPr lang="en-US" err="1"/>
              <a:t>tilføje</a:t>
            </a:r>
            <a:r>
              <a:rPr lang="en-US"/>
              <a:t> </a:t>
            </a:r>
            <a:r>
              <a:rPr lang="en-US" err="1"/>
              <a:t>billede</a:t>
            </a:r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7C0682B-94B1-4612-8C5E-9A60EB2C02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341313"/>
            <a:ext cx="4267200" cy="49538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2"/>
                </a:solidFill>
              </a:defRPr>
            </a:lvl1pPr>
          </a:lstStyle>
          <a:p>
            <a:r>
              <a:rPr lang="da-DK"/>
              <a:t>Klik for at tilføje overskrift</a:t>
            </a:r>
            <a:endParaRPr lang="en-US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AE196DF-3C99-4242-B24E-77F438ED43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14800" y="1123950"/>
            <a:ext cx="4495800" cy="2819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buFontTx/>
              <a:buNone/>
              <a:defRPr sz="13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a-DK"/>
              <a:t>Klik for at indsætte tekst</a:t>
            </a:r>
          </a:p>
        </p:txBody>
      </p:sp>
    </p:spTree>
    <p:extLst>
      <p:ext uri="{BB962C8B-B14F-4D97-AF65-F5344CB8AC3E}">
        <p14:creationId xmlns:p14="http://schemas.microsoft.com/office/powerpoint/2010/main" val="331633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E7E623E0-C08C-47A6-B436-829DE7DD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2809"/>
            <a:ext cx="3581400" cy="24719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Pladsholder til titel 1">
            <a:extLst>
              <a:ext uri="{FF2B5EF4-FFF2-40B4-BE49-F238E27FC236}">
                <a16:creationId xmlns:a16="http://schemas.microsoft.com/office/drawing/2014/main" id="{26C8CE8A-8A0D-4C6D-B580-D01C655E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340475"/>
            <a:ext cx="8377238" cy="367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59FB64A-287C-4A60-921E-12F0AD10F578}"/>
              </a:ext>
            </a:extLst>
          </p:cNvPr>
          <p:cNvSpPr/>
          <p:nvPr userDrawn="1"/>
        </p:nvSpPr>
        <p:spPr bwMode="auto">
          <a:xfrm>
            <a:off x="8839201" y="4949382"/>
            <a:ext cx="161498" cy="19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320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fld id="{AB0B6364-6281-48FD-AB75-6EFA3627FD6D}" type="slidenum">
              <a:rPr lang="da-DK" sz="600" smtClean="0">
                <a:solidFill>
                  <a:schemeClr val="bg1"/>
                </a:solidFill>
              </a:rPr>
              <a:pPr algn="ctr"/>
              <a:t>‹nr.›</a:t>
            </a:fld>
            <a:endParaRPr lang="da-DK" sz="600" dirty="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8C103C-B82C-3642-ABBD-2FED1336734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552950"/>
            <a:ext cx="939385" cy="4836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76" r:id="rId2"/>
    <p:sldLayoutId id="2147484190" r:id="rId3"/>
    <p:sldLayoutId id="2147484191" r:id="rId4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600" b="0" i="0" kern="1200">
          <a:solidFill>
            <a:schemeClr val="bg2"/>
          </a:solidFill>
          <a:latin typeface="Gotham Narrow Ligh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" userDrawn="1">
          <p15:clr>
            <a:srgbClr val="F26B43"/>
          </p15:clr>
        </p15:guide>
        <p15:guide id="2" pos="240" userDrawn="1">
          <p15:clr>
            <a:srgbClr val="F26B43"/>
          </p15:clr>
        </p15:guide>
        <p15:guide id="3" pos="55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E7E623E0-C08C-47A6-B436-829DE7DD1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2809"/>
            <a:ext cx="3581400" cy="247194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4" name="Pladsholder til titel 1">
            <a:extLst>
              <a:ext uri="{FF2B5EF4-FFF2-40B4-BE49-F238E27FC236}">
                <a16:creationId xmlns:a16="http://schemas.microsoft.com/office/drawing/2014/main" id="{26C8CE8A-8A0D-4C6D-B580-D01C655E0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00" y="340475"/>
            <a:ext cx="8377238" cy="367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59FB64A-287C-4A60-921E-12F0AD10F578}"/>
              </a:ext>
            </a:extLst>
          </p:cNvPr>
          <p:cNvSpPr/>
          <p:nvPr userDrawn="1"/>
        </p:nvSpPr>
        <p:spPr bwMode="auto">
          <a:xfrm>
            <a:off x="8839201" y="4949382"/>
            <a:ext cx="161498" cy="194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43200" rIns="0" bIns="0" numCol="1" rtlCol="0" anchor="t" anchorCtr="0" compatLnSpc="1">
            <a:prstTxWarp prst="textNoShape">
              <a:avLst/>
            </a:prstTxWarp>
          </a:bodyPr>
          <a:lstStyle/>
          <a:p>
            <a:pPr algn="ctr"/>
            <a:fld id="{AB0B6364-6281-48FD-AB75-6EFA3627FD6D}" type="slidenum">
              <a:rPr lang="da-DK" sz="600" smtClean="0">
                <a:solidFill>
                  <a:schemeClr val="bg1"/>
                </a:solidFill>
              </a:rPr>
              <a:pPr algn="ctr"/>
              <a:t>‹nr.›</a:t>
            </a:fld>
            <a:endParaRPr lang="da-DK" sz="600">
              <a:solidFill>
                <a:schemeClr val="bg1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98C103C-B82C-3642-ABBD-2FED1336734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1000" y="4552950"/>
            <a:ext cx="939384" cy="4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7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600" b="0" i="0" kern="1200">
          <a:solidFill>
            <a:schemeClr val="bg2"/>
          </a:solidFill>
          <a:latin typeface="Gotham Narrow Light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50" b="0" i="0" kern="1200">
          <a:solidFill>
            <a:schemeClr val="accent2"/>
          </a:solidFill>
          <a:latin typeface="Gotham Narrow Book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8">
          <p15:clr>
            <a:srgbClr val="F26B43"/>
          </p15:clr>
        </p15:guide>
        <p15:guide id="2" pos="240">
          <p15:clr>
            <a:srgbClr val="F26B43"/>
          </p15:clr>
        </p15:guide>
        <p15:guide id="3" pos="55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5.sv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39D294D-2B62-6449-82B8-29D1244339C4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88775E0-6631-9D47-B268-E2E79F7E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3950"/>
            <a:ext cx="9144000" cy="533400"/>
          </a:xfrm>
        </p:spPr>
        <p:txBody>
          <a:bodyPr/>
          <a:lstStyle/>
          <a:p>
            <a:pPr algn="ctr"/>
            <a:r>
              <a:rPr lang="da-DK" sz="4000" dirty="0">
                <a:solidFill>
                  <a:schemeClr val="tx2"/>
                </a:solidFill>
              </a:rPr>
              <a:t>Branchefællesskab</a:t>
            </a:r>
            <a:endParaRPr lang="da-DK" sz="4000" dirty="0">
              <a:solidFill>
                <a:schemeClr val="accent6"/>
              </a:solidFill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ED01793-0541-7A40-8DFB-C798B1003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505200" y="2114550"/>
            <a:ext cx="2183213" cy="1123950"/>
          </a:xfrm>
          <a:prstGeom prst="rect">
            <a:avLst/>
          </a:prstGeom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4923813C-1D73-3042-B8D7-183CBE478C23}"/>
              </a:ext>
            </a:extLst>
          </p:cNvPr>
          <p:cNvSpPr txBox="1">
            <a:spLocks/>
          </p:cNvSpPr>
          <p:nvPr/>
        </p:nvSpPr>
        <p:spPr>
          <a:xfrm>
            <a:off x="0" y="3722724"/>
            <a:ext cx="9144000" cy="12112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Gotham Narrow Light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da-DK" sz="2000" dirty="0">
                <a:solidFill>
                  <a:schemeClr val="accent6"/>
                </a:solidFill>
              </a:rPr>
              <a:t>Web-præsentation – april 2025</a:t>
            </a:r>
          </a:p>
          <a:p>
            <a:pPr algn="ctr"/>
            <a:endParaRPr lang="da-DK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2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A4B6DCD-E7C3-4C9A-B8A8-64B10B08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4953000" cy="495383"/>
          </a:xfrm>
        </p:spPr>
        <p:txBody>
          <a:bodyPr/>
          <a:lstStyle/>
          <a:p>
            <a:r>
              <a:rPr lang="da-DK" sz="2800" b="1" dirty="0"/>
              <a:t>Hvem og hvad er DFH?</a:t>
            </a:r>
            <a:endParaRPr lang="da-DK" b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FBD7F0-301A-464B-8C54-DB7740547B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2900" y="1182097"/>
            <a:ext cx="8039100" cy="377952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latin typeface="Gotham Narrow Book"/>
              </a:rPr>
              <a:t>DFH er et </a:t>
            </a:r>
            <a:r>
              <a:rPr lang="da-DK" sz="1400" b="1" dirty="0">
                <a:latin typeface="Gotham Narrow Book"/>
              </a:rPr>
              <a:t>andels-branchefællesskab</a:t>
            </a:r>
            <a:r>
              <a:rPr lang="da-DK" sz="1400" dirty="0">
                <a:latin typeface="Gotham Narrow Book"/>
              </a:rPr>
              <a:t> for fjernvarmeselskaber.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latin typeface="Gotham Narrow Book"/>
              </a:rPr>
              <a:t>DFH har over </a:t>
            </a:r>
            <a:r>
              <a:rPr lang="da-DK" sz="1400" b="1" dirty="0">
                <a:latin typeface="Gotham Narrow Book"/>
              </a:rPr>
              <a:t>200 medlemsselskaber</a:t>
            </a:r>
            <a:r>
              <a:rPr lang="da-DK" sz="1400" dirty="0">
                <a:latin typeface="Gotham Narrow Book"/>
              </a:rPr>
              <a:t>.</a:t>
            </a:r>
            <a:endParaRPr lang="da-DK" sz="1400" dirty="0"/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DFH arbejder efter </a:t>
            </a:r>
            <a:r>
              <a:rPr lang="da-DK" sz="1400" b="1" dirty="0">
                <a:solidFill>
                  <a:schemeClr val="bg2"/>
                </a:solidFill>
              </a:rPr>
              <a:t>ønske fra og aftale</a:t>
            </a:r>
            <a:r>
              <a:rPr lang="da-DK" sz="1400" dirty="0">
                <a:solidFill>
                  <a:schemeClr val="bg2"/>
                </a:solidFill>
              </a:rPr>
              <a:t> </a:t>
            </a:r>
            <a:r>
              <a:rPr lang="da-DK" sz="1400" b="1" dirty="0">
                <a:solidFill>
                  <a:schemeClr val="bg2"/>
                </a:solidFill>
              </a:rPr>
              <a:t>med</a:t>
            </a:r>
            <a:r>
              <a:rPr lang="da-DK" sz="1400" dirty="0">
                <a:solidFill>
                  <a:schemeClr val="bg2"/>
                </a:solidFill>
              </a:rPr>
              <a:t> </a:t>
            </a:r>
            <a:r>
              <a:rPr lang="da-DK" sz="1400" dirty="0" err="1">
                <a:solidFill>
                  <a:schemeClr val="bg2"/>
                </a:solidFill>
              </a:rPr>
              <a:t>DFJs</a:t>
            </a:r>
            <a:r>
              <a:rPr lang="da-DK" sz="1400" dirty="0">
                <a:solidFill>
                  <a:schemeClr val="bg2"/>
                </a:solidFill>
              </a:rPr>
              <a:t> bestyrelse.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Udvikling af ydelser og fordelsaftaler sker i </a:t>
            </a:r>
            <a:r>
              <a:rPr lang="da-DK" sz="1400" b="1" dirty="0">
                <a:solidFill>
                  <a:schemeClr val="bg2"/>
                </a:solidFill>
              </a:rPr>
              <a:t>samarbejde</a:t>
            </a:r>
            <a:r>
              <a:rPr lang="da-DK" sz="1400" dirty="0">
                <a:solidFill>
                  <a:schemeClr val="bg2"/>
                </a:solidFill>
              </a:rPr>
              <a:t> med medlemmerne.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DFH har </a:t>
            </a:r>
            <a:r>
              <a:rPr lang="da-DK" sz="1400" b="1" dirty="0">
                <a:solidFill>
                  <a:schemeClr val="bg2"/>
                </a:solidFill>
              </a:rPr>
              <a:t>selvstændig bestyrelse</a:t>
            </a:r>
            <a:r>
              <a:rPr lang="da-DK" sz="1400" dirty="0">
                <a:solidFill>
                  <a:schemeClr val="bg2"/>
                </a:solidFill>
              </a:rPr>
              <a:t> med </a:t>
            </a:r>
            <a:r>
              <a:rPr lang="da-DK" sz="1400" dirty="0"/>
              <a:t>bestyrelsesleder</a:t>
            </a:r>
            <a:r>
              <a:rPr lang="da-DK" sz="1400" dirty="0">
                <a:solidFill>
                  <a:schemeClr val="bg2"/>
                </a:solidFill>
              </a:rPr>
              <a:t> udpeget af DFJ bestyrelsen. </a:t>
            </a:r>
          </a:p>
          <a:p>
            <a:pPr marL="285750" indent="-28575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bg2"/>
                </a:solidFill>
              </a:rPr>
              <a:t>DFJ leverer </a:t>
            </a:r>
            <a:r>
              <a:rPr lang="da-DK" sz="1400" b="1" dirty="0">
                <a:solidFill>
                  <a:schemeClr val="bg2"/>
                </a:solidFill>
              </a:rPr>
              <a:t>direktør og medarbejdere</a:t>
            </a:r>
            <a:r>
              <a:rPr lang="da-DK" sz="1400" dirty="0">
                <a:solidFill>
                  <a:schemeClr val="bg2"/>
                </a:solidFill>
              </a:rPr>
              <a:t> til DFH mod timebetaling – der er ingen ansatte i DFH. </a:t>
            </a:r>
          </a:p>
        </p:txBody>
      </p:sp>
    </p:spTree>
    <p:extLst>
      <p:ext uri="{BB962C8B-B14F-4D97-AF65-F5344CB8AC3E}">
        <p14:creationId xmlns:p14="http://schemas.microsoft.com/office/powerpoint/2010/main" val="320956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A4B6DCD-E7C3-4C9A-B8A8-64B10B08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1313"/>
            <a:ext cx="4953000" cy="495383"/>
          </a:xfrm>
        </p:spPr>
        <p:txBody>
          <a:bodyPr/>
          <a:lstStyle/>
          <a:p>
            <a:r>
              <a:rPr lang="da-DK" sz="2800" b="1" dirty="0"/>
              <a:t>Hvorfor er DFH vigtig?</a:t>
            </a:r>
            <a:endParaRPr lang="da-DK" b="1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FBD7F0-301A-464B-8C54-DB7740547B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52400" y="1182097"/>
            <a:ext cx="5334000" cy="3779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b="1">
                <a:solidFill>
                  <a:schemeClr val="bg2"/>
                </a:solidFill>
              </a:rPr>
              <a:t>Kravene fra myndighederne </a:t>
            </a:r>
            <a:r>
              <a:rPr lang="da-DK">
                <a:solidFill>
                  <a:schemeClr val="bg2"/>
                </a:solidFill>
              </a:rPr>
              <a:t>til fjernvarmeselskaber stiger hele tiden. Særligt for de mellemstore og små selskaber er det vanskeligt at overkomme de stigende myndighedskrav.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DFH hjælper medlemsselskaberne med at </a:t>
            </a:r>
            <a:r>
              <a:rPr lang="da-DK" b="1">
                <a:solidFill>
                  <a:schemeClr val="bg2"/>
                </a:solidFill>
              </a:rPr>
              <a:t>leve op til myndighedskravene</a:t>
            </a:r>
            <a:r>
              <a:rPr lang="da-DK">
                <a:solidFill>
                  <a:schemeClr val="bg2"/>
                </a:solidFill>
              </a:rPr>
              <a:t> og sikrer orden i tingene.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 b="1">
                <a:solidFill>
                  <a:schemeClr val="bg2"/>
                </a:solidFill>
              </a:rPr>
              <a:t>DFH samarbejder med myndighederne</a:t>
            </a:r>
            <a:r>
              <a:rPr lang="da-DK">
                <a:solidFill>
                  <a:schemeClr val="bg2"/>
                </a:solidFill>
              </a:rPr>
              <a:t>, som ser DFH som en god samarbejds- og sparringspartner.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Medlemsselskaberne kan </a:t>
            </a:r>
            <a:r>
              <a:rPr lang="da-DK" b="1">
                <a:solidFill>
                  <a:schemeClr val="bg2"/>
                </a:solidFill>
              </a:rPr>
              <a:t>opnå hjælp </a:t>
            </a:r>
            <a:r>
              <a:rPr lang="da-DK">
                <a:solidFill>
                  <a:schemeClr val="bg2"/>
                </a:solidFill>
              </a:rPr>
              <a:t>til overholdelse af nye regler.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Ydelser fra DFH er et </a:t>
            </a:r>
            <a:r>
              <a:rPr lang="da-DK" b="1">
                <a:solidFill>
                  <a:schemeClr val="bg2"/>
                </a:solidFill>
              </a:rPr>
              <a:t>supplement</a:t>
            </a:r>
            <a:r>
              <a:rPr lang="da-DK">
                <a:solidFill>
                  <a:schemeClr val="bg2"/>
                </a:solidFill>
              </a:rPr>
              <a:t> til den medlemsservice, Dansk Fjernvarme yder for kontingentet og skal derfor ikke finansieres over kontingentet.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a-DK">
                <a:solidFill>
                  <a:schemeClr val="bg2"/>
                </a:solidFill>
              </a:rPr>
              <a:t>DFH bidrager til at </a:t>
            </a:r>
            <a:r>
              <a:rPr lang="da-DK" b="1">
                <a:solidFill>
                  <a:schemeClr val="bg2"/>
                </a:solidFill>
              </a:rPr>
              <a:t>højne kvaliteten </a:t>
            </a:r>
            <a:r>
              <a:rPr lang="da-DK">
                <a:solidFill>
                  <a:schemeClr val="bg2"/>
                </a:solidFill>
              </a:rPr>
              <a:t>af hele sektorens løsning af myndighedsopgaver. </a:t>
            </a:r>
          </a:p>
        </p:txBody>
      </p:sp>
      <p:pic>
        <p:nvPicPr>
          <p:cNvPr id="7" name="Pladsholder til billede 5" descr="Et billede, der indeholder tekst, loft&#10;&#10;Automatisk genereret beskrivelse">
            <a:extLst>
              <a:ext uri="{FF2B5EF4-FFF2-40B4-BE49-F238E27FC236}">
                <a16:creationId xmlns:a16="http://schemas.microsoft.com/office/drawing/2014/main" id="{D1F0DEC1-4090-4F22-9DB9-1F52194C7A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07" t="909" r="22563" b="909"/>
          <a:stretch/>
        </p:blipFill>
        <p:spPr>
          <a:xfrm>
            <a:off x="5562600" y="0"/>
            <a:ext cx="3733800" cy="5143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186572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4B8237C-FB6E-4DB5-8AF8-DBDBD2C765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856" y="855761"/>
            <a:ext cx="4636214" cy="3946426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b="1">
                <a:solidFill>
                  <a:schemeClr val="bg2"/>
                </a:solidFill>
              </a:rPr>
              <a:t>	Andelskapital</a:t>
            </a:r>
            <a:r>
              <a:rPr lang="da-DK">
                <a:solidFill>
                  <a:schemeClr val="bg2"/>
                </a:solidFill>
              </a:rPr>
              <a:t> betales én gang til kapitalisering af selskabet. Beløb opgøres ud fra TJ-varmelevering og størrelse i DFJ. </a:t>
            </a:r>
            <a:br>
              <a:rPr lang="da-DK">
                <a:solidFill>
                  <a:schemeClr val="bg2"/>
                </a:solidFill>
              </a:rPr>
            </a:br>
            <a:endParaRPr lang="da-DK">
              <a:solidFill>
                <a:schemeClr val="bg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b="1">
                <a:solidFill>
                  <a:schemeClr val="bg2"/>
                </a:solidFill>
              </a:rPr>
              <a:t>	Basisbeløb</a:t>
            </a:r>
            <a:r>
              <a:rPr lang="da-DK">
                <a:solidFill>
                  <a:schemeClr val="bg2"/>
                </a:solidFill>
              </a:rPr>
              <a:t> betales af medlemmerne til IT-platformen.  Beløb opgøres jf. størrelse i DFJ. Prisen er nonprofit.</a:t>
            </a:r>
            <a:br>
              <a:rPr lang="da-DK">
                <a:solidFill>
                  <a:schemeClr val="bg2"/>
                </a:solidFill>
              </a:rPr>
            </a:br>
            <a:endParaRPr lang="da-DK">
              <a:solidFill>
                <a:schemeClr val="bg2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b="1">
                <a:solidFill>
                  <a:schemeClr val="bg2"/>
                </a:solidFill>
              </a:rPr>
              <a:t>	</a:t>
            </a:r>
            <a:br>
              <a:rPr lang="da-DK" b="1">
                <a:solidFill>
                  <a:schemeClr val="bg2"/>
                </a:solidFill>
              </a:rPr>
            </a:br>
            <a:r>
              <a:rPr lang="da-DK" b="1">
                <a:solidFill>
                  <a:schemeClr val="bg2"/>
                </a:solidFill>
              </a:rPr>
              <a:t>Opgavebeløb</a:t>
            </a:r>
            <a:r>
              <a:rPr lang="da-DK">
                <a:solidFill>
                  <a:schemeClr val="bg2"/>
                </a:solidFill>
              </a:rPr>
              <a:t> betales ud fra valgte ydelser. Opgøres jf. størrelse (TJ) eller kapacitet fx MW og vil variere afhængig af opgaverne. Prisen er nonprofit.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a-DK" sz="2000" b="1">
                <a:solidFill>
                  <a:schemeClr val="bg2"/>
                </a:solidFill>
              </a:rPr>
              <a:t>	</a:t>
            </a:r>
            <a:r>
              <a:rPr lang="da-DK" sz="1600">
                <a:solidFill>
                  <a:schemeClr val="bg2"/>
                </a:solidFill>
              </a:rPr>
              <a:t>Se priser på dfhservice.dk</a:t>
            </a:r>
            <a:endParaRPr lang="da-DK">
              <a:solidFill>
                <a:schemeClr val="bg2"/>
              </a:solidFill>
            </a:endParaRPr>
          </a:p>
        </p:txBody>
      </p:sp>
      <p:sp>
        <p:nvSpPr>
          <p:cNvPr id="18" name="Rutediagram: Forbindelse til en anden side 17">
            <a:extLst>
              <a:ext uri="{FF2B5EF4-FFF2-40B4-BE49-F238E27FC236}">
                <a16:creationId xmlns:a16="http://schemas.microsoft.com/office/drawing/2014/main" id="{2EA62625-A310-417E-BF25-E379C508AA7F}"/>
              </a:ext>
            </a:extLst>
          </p:cNvPr>
          <p:cNvSpPr/>
          <p:nvPr/>
        </p:nvSpPr>
        <p:spPr bwMode="auto">
          <a:xfrm>
            <a:off x="228600" y="926281"/>
            <a:ext cx="757896" cy="675778"/>
          </a:xfrm>
          <a:prstGeom prst="flowChartOffpageConnector">
            <a:avLst/>
          </a:prstGeom>
          <a:solidFill>
            <a:schemeClr val="tx2"/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Andel</a:t>
            </a:r>
          </a:p>
        </p:txBody>
      </p:sp>
      <p:sp>
        <p:nvSpPr>
          <p:cNvPr id="19" name="Rutediagram: Forbindelse til en anden side 18">
            <a:extLst>
              <a:ext uri="{FF2B5EF4-FFF2-40B4-BE49-F238E27FC236}">
                <a16:creationId xmlns:a16="http://schemas.microsoft.com/office/drawing/2014/main" id="{91FB5094-FF89-42A3-B5C6-BF3C7917CCE2}"/>
              </a:ext>
            </a:extLst>
          </p:cNvPr>
          <p:cNvSpPr/>
          <p:nvPr/>
        </p:nvSpPr>
        <p:spPr bwMode="auto">
          <a:xfrm>
            <a:off x="228600" y="2219871"/>
            <a:ext cx="751635" cy="675778"/>
          </a:xfrm>
          <a:prstGeom prst="flowChartOffpageConnector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Basis</a:t>
            </a:r>
          </a:p>
        </p:txBody>
      </p:sp>
      <p:sp>
        <p:nvSpPr>
          <p:cNvPr id="20" name="Rutediagram: Forbindelse til en anden side 19">
            <a:extLst>
              <a:ext uri="{FF2B5EF4-FFF2-40B4-BE49-F238E27FC236}">
                <a16:creationId xmlns:a16="http://schemas.microsoft.com/office/drawing/2014/main" id="{6F8919F4-01FE-4D22-88B3-5DDB8FB28D64}"/>
              </a:ext>
            </a:extLst>
          </p:cNvPr>
          <p:cNvSpPr/>
          <p:nvPr/>
        </p:nvSpPr>
        <p:spPr bwMode="auto">
          <a:xfrm>
            <a:off x="228600" y="3465829"/>
            <a:ext cx="751635" cy="697980"/>
          </a:xfrm>
          <a:prstGeom prst="flowChartOffpageConnector">
            <a:avLst/>
          </a:prstGeom>
          <a:solidFill>
            <a:schemeClr val="bg1">
              <a:lumMod val="40000"/>
              <a:lumOff val="60000"/>
            </a:schemeClr>
          </a:solidFill>
          <a:ln>
            <a:solidFill>
              <a:schemeClr val="accent6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otham Narrow Book" pitchFamily="2" charset="0"/>
                <a:ea typeface="+mn-ea"/>
                <a:cs typeface="+mn-cs"/>
              </a:rPr>
              <a:t>Opgave</a:t>
            </a:r>
            <a:endParaRPr kumimoji="0" lang="da-DK" sz="105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BF941D75-FDB6-43DE-ACB6-10EBF68A5798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80"/>
          <a:stretch/>
        </p:blipFill>
        <p:spPr>
          <a:xfrm>
            <a:off x="5410200" y="0"/>
            <a:ext cx="3733800" cy="5143500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41CCABB-CE8D-D84E-AFA8-E9D2476CD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Forretningsmodellen</a:t>
            </a:r>
          </a:p>
        </p:txBody>
      </p:sp>
    </p:spTree>
    <p:extLst>
      <p:ext uri="{BB962C8B-B14F-4D97-AF65-F5344CB8AC3E}">
        <p14:creationId xmlns:p14="http://schemas.microsoft.com/office/powerpoint/2010/main" val="178630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2CDE2-752C-FC6F-EA04-CD9E4C35D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C93F46-6242-554D-0ABE-C1FBC7AA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Nuværende ydelser og fordelsaftaler i DFH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7AAEE96-BD4B-CC76-2F6C-1E142CC2F8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000"/>
          <a:stretch/>
        </p:blipFill>
        <p:spPr>
          <a:xfrm>
            <a:off x="0" y="841380"/>
            <a:ext cx="5486400" cy="2722260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D223BE00-5564-B828-60A0-ECBD348CBA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0000"/>
          <a:stretch/>
        </p:blipFill>
        <p:spPr>
          <a:xfrm>
            <a:off x="5459110" y="877783"/>
            <a:ext cx="3559779" cy="264945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8E1332CA-A54B-D280-3ED8-717919ECDE51}"/>
              </a:ext>
            </a:extLst>
          </p:cNvPr>
          <p:cNvSpPr txBox="1"/>
          <p:nvPr/>
        </p:nvSpPr>
        <p:spPr>
          <a:xfrm>
            <a:off x="7224009" y="3665553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>
                <a:solidFill>
                  <a:schemeClr val="bg2"/>
                </a:solidFill>
              </a:rPr>
              <a:t>Årskalenderen er med i basisbeløbet</a:t>
            </a:r>
          </a:p>
        </p:txBody>
      </p:sp>
    </p:spTree>
    <p:extLst>
      <p:ext uri="{BB962C8B-B14F-4D97-AF65-F5344CB8AC3E}">
        <p14:creationId xmlns:p14="http://schemas.microsoft.com/office/powerpoint/2010/main" val="156148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39D294D-2B62-6449-82B8-29D1244339C4}"/>
              </a:ext>
            </a:extLst>
          </p:cNvPr>
          <p:cNvSpPr/>
          <p:nvPr/>
        </p:nvSpPr>
        <p:spPr bwMode="auto">
          <a:xfrm>
            <a:off x="-10342" y="0"/>
            <a:ext cx="9230542" cy="5238750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8D9976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4923813C-1D73-3042-B8D7-183CBE478C23}"/>
              </a:ext>
            </a:extLst>
          </p:cNvPr>
          <p:cNvSpPr txBox="1">
            <a:spLocks/>
          </p:cNvSpPr>
          <p:nvPr/>
        </p:nvSpPr>
        <p:spPr>
          <a:xfrm>
            <a:off x="0" y="4076700"/>
            <a:ext cx="9144000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2600" b="0" i="0" kern="1200">
                <a:solidFill>
                  <a:schemeClr val="bg2"/>
                </a:solidFill>
                <a:latin typeface="Gotham Narrow Light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Light" pitchFamily="2" charset="0"/>
                <a:ea typeface="+mj-ea"/>
                <a:cs typeface="+mj-cs"/>
              </a:rPr>
              <a:t>kontakt@dfhservice.dk</a:t>
            </a:r>
          </a:p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Narrow Light" pitchFamily="2" charset="0"/>
                <a:ea typeface="+mj-ea"/>
                <a:cs typeface="+mj-cs"/>
              </a:rPr>
              <a:t>dfhservice.dk 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DE54B14-02B4-7F46-A044-12CBD4B28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4552950"/>
            <a:ext cx="939384" cy="483608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4D1C1ED1-6847-C444-BC2E-E0445B9E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dirty="0">
                <a:solidFill>
                  <a:schemeClr val="tx2"/>
                </a:solidFill>
              </a:rPr>
              <a:t>DFH Teamet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F8E59E2-F2FE-41AF-9DF4-FE0D1AF4362F}"/>
              </a:ext>
            </a:extLst>
          </p:cNvPr>
          <p:cNvSpPr/>
          <p:nvPr/>
        </p:nvSpPr>
        <p:spPr bwMode="auto">
          <a:xfrm>
            <a:off x="3777875" y="3114058"/>
            <a:ext cx="1260550" cy="672206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Direktør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Niels Larsen</a:t>
            </a: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2013 7493</a:t>
            </a:r>
            <a:endParaRPr lang="da-DK" sz="500" dirty="0">
              <a:solidFill>
                <a:schemeClr val="accent6"/>
              </a:solidFill>
              <a:latin typeface="Gotham Narrow Book" pitchFamily="2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837EEDD-B04C-6C24-2FAC-08D7E4EB37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 r="2898"/>
          <a:stretch/>
        </p:blipFill>
        <p:spPr>
          <a:xfrm>
            <a:off x="6401038" y="1123890"/>
            <a:ext cx="1194333" cy="1937716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5D3C7394-8F1E-49CB-0E6A-0B55BBA72CB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54" r="2085"/>
          <a:stretch/>
        </p:blipFill>
        <p:spPr>
          <a:xfrm>
            <a:off x="1226273" y="1132526"/>
            <a:ext cx="1244104" cy="193769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EE4C4252-455E-B66E-23B1-70B65E4BEF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4" t="3821" r="4917" b="3821"/>
          <a:stretch/>
        </p:blipFill>
        <p:spPr>
          <a:xfrm>
            <a:off x="2532660" y="1126316"/>
            <a:ext cx="1190825" cy="1941796"/>
          </a:xfrm>
          <a:prstGeom prst="rect">
            <a:avLst/>
          </a:prstGeom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CE7E7CA4-8EE1-9D11-B5EB-6A30006A7E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7"/>
          <a:stretch/>
        </p:blipFill>
        <p:spPr>
          <a:xfrm>
            <a:off x="5093403" y="1127970"/>
            <a:ext cx="1240052" cy="1937716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CB012395-EEFD-4AFE-84D1-D2E92FA4DC7A}"/>
              </a:ext>
            </a:extLst>
          </p:cNvPr>
          <p:cNvSpPr/>
          <p:nvPr/>
        </p:nvSpPr>
        <p:spPr bwMode="auto">
          <a:xfrm>
            <a:off x="1298095" y="3065686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FFAAE035-E33B-5652-4209-9FBF38C2B70F}"/>
              </a:ext>
            </a:extLst>
          </p:cNvPr>
          <p:cNvSpPr/>
          <p:nvPr/>
        </p:nvSpPr>
        <p:spPr bwMode="auto">
          <a:xfrm>
            <a:off x="2745094" y="3086463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770C333-41F7-D546-80AA-C80260896C24}"/>
              </a:ext>
            </a:extLst>
          </p:cNvPr>
          <p:cNvSpPr/>
          <p:nvPr/>
        </p:nvSpPr>
        <p:spPr bwMode="auto">
          <a:xfrm>
            <a:off x="5656778" y="3068587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284A4EBD-C336-7B94-C136-64D3468677E0}"/>
              </a:ext>
            </a:extLst>
          </p:cNvPr>
          <p:cNvSpPr/>
          <p:nvPr/>
        </p:nvSpPr>
        <p:spPr bwMode="auto">
          <a:xfrm>
            <a:off x="7112426" y="3069794"/>
            <a:ext cx="45719" cy="1728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a-DK">
              <a:solidFill>
                <a:srgbClr val="F8F8F8"/>
              </a:solidFill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DE386C7-BF2A-4E7E-B743-04060121AFDC}"/>
              </a:ext>
            </a:extLst>
          </p:cNvPr>
          <p:cNvSpPr/>
          <p:nvPr/>
        </p:nvSpPr>
        <p:spPr bwMode="auto">
          <a:xfrm>
            <a:off x="1219200" y="3103978"/>
            <a:ext cx="1240518" cy="682286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Biomasse-administration </a:t>
            </a:r>
          </a:p>
          <a:p>
            <a:pPr algn="ctr">
              <a:lnSpc>
                <a:spcPct val="130000"/>
              </a:lnSpc>
            </a:pPr>
            <a:r>
              <a:rPr lang="da-DK" sz="600" b="0" i="0" dirty="0">
                <a:solidFill>
                  <a:schemeClr val="accent6"/>
                </a:solidFill>
                <a:effectLst/>
                <a:latin typeface="Gotham Narrow Book"/>
              </a:rPr>
              <a:t>Mette Louise Wätzold Bjørnlund</a:t>
            </a:r>
            <a:endParaRPr lang="da-DK" sz="500" b="0" i="0" dirty="0">
              <a:solidFill>
                <a:schemeClr val="accent6"/>
              </a:solidFill>
              <a:effectLst/>
              <a:latin typeface="Gotham Narrow Book"/>
            </a:endParaRP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</a:rPr>
              <a:t>4013 9708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897506D-E63F-4CBD-B4FC-2B428077A058}"/>
              </a:ext>
            </a:extLst>
          </p:cNvPr>
          <p:cNvSpPr/>
          <p:nvPr/>
        </p:nvSpPr>
        <p:spPr bwMode="auto">
          <a:xfrm>
            <a:off x="2524806" y="3108664"/>
            <a:ext cx="1198679" cy="682286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Fjernvarmedeklaration og biomasseadministration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Rasmus Nielsen</a:t>
            </a:r>
            <a:endParaRPr lang="da-DK" sz="500" dirty="0">
              <a:solidFill>
                <a:schemeClr val="accent6"/>
              </a:solidFill>
              <a:latin typeface="Gotham Narrow Book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 </a:t>
            </a: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dirty="0">
                <a:solidFill>
                  <a:schemeClr val="accent6"/>
                </a:solidFill>
                <a:latin typeface="Gotham Narrow Book" pitchFamily="2" charset="0"/>
              </a:rPr>
              <a:t>2194 1389</a:t>
            </a:r>
            <a:endParaRPr lang="da-DK" sz="600" dirty="0">
              <a:solidFill>
                <a:schemeClr val="accent6"/>
              </a:solidFill>
              <a:latin typeface="Gotham Narrow Book" pitchFamily="2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BA5251F-EFEB-602F-07B2-06ED20ACD7FB}"/>
              </a:ext>
            </a:extLst>
          </p:cNvPr>
          <p:cNvSpPr/>
          <p:nvPr/>
        </p:nvSpPr>
        <p:spPr bwMode="auto">
          <a:xfrm>
            <a:off x="5072905" y="3108664"/>
            <a:ext cx="1260550" cy="67220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GDPR, årskalender og kommunikation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Signe Matzen </a:t>
            </a: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dirty="0">
                <a:solidFill>
                  <a:schemeClr val="accent6"/>
                </a:solidFill>
                <a:latin typeface="Gotham Narrow Book" pitchFamily="2" charset="0"/>
              </a:rPr>
              <a:t>3090 5297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7CC90195-8B28-C05A-3C0C-4322EEFB599F}"/>
              </a:ext>
            </a:extLst>
          </p:cNvPr>
          <p:cNvSpPr/>
          <p:nvPr/>
        </p:nvSpPr>
        <p:spPr bwMode="auto">
          <a:xfrm>
            <a:off x="6409944" y="3119330"/>
            <a:ext cx="1176520" cy="66153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10800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</a:pPr>
            <a:r>
              <a:rPr lang="da-DK" sz="600" b="1" dirty="0">
                <a:solidFill>
                  <a:schemeClr val="accent6"/>
                </a:solidFill>
                <a:latin typeface="Gotham Narrow Medium" pitchFamily="2" charset="0"/>
              </a:rPr>
              <a:t>GDPR</a:t>
            </a:r>
            <a:r>
              <a:rPr lang="da-DK" sz="700" b="1" dirty="0">
                <a:solidFill>
                  <a:schemeClr val="accent6"/>
                </a:solidFill>
                <a:latin typeface="Gotham Narrow Medium" pitchFamily="2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da-DK" sz="600" dirty="0">
                <a:solidFill>
                  <a:schemeClr val="accent6"/>
                </a:solidFill>
                <a:latin typeface="Gotham Narrow Book" pitchFamily="2" charset="0"/>
              </a:rPr>
              <a:t>Sumaya Karie </a:t>
            </a:r>
            <a:endParaRPr lang="da-DK" sz="500" dirty="0">
              <a:solidFill>
                <a:schemeClr val="accent6"/>
              </a:solidFill>
              <a:latin typeface="Gotham Narrow Book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da-DK" sz="500" b="0" i="0" dirty="0">
                <a:solidFill>
                  <a:schemeClr val="accent6"/>
                </a:solidFill>
                <a:effectLst/>
                <a:latin typeface="Gotham Narrow Book"/>
                <a:sym typeface="Wingdings" panose="05000000000000000000" pitchFamily="2" charset="2"/>
              </a:rPr>
              <a:t> </a:t>
            </a:r>
            <a:r>
              <a:rPr lang="da-DK" sz="500" dirty="0">
                <a:solidFill>
                  <a:schemeClr val="accent6"/>
                </a:solidFill>
                <a:latin typeface="Gotham Narrow Book" pitchFamily="2" charset="0"/>
              </a:rPr>
              <a:t>2981 6859</a:t>
            </a:r>
          </a:p>
        </p:txBody>
      </p:sp>
      <p:pic>
        <p:nvPicPr>
          <p:cNvPr id="17" name="Billede 16" descr="Et billede, der indeholder Ansigt, person, tøj, smil&#10;&#10;Automatisk genereret beskrivelse">
            <a:extLst>
              <a:ext uri="{FF2B5EF4-FFF2-40B4-BE49-F238E27FC236}">
                <a16:creationId xmlns:a16="http://schemas.microsoft.com/office/drawing/2014/main" id="{99361B21-BFB8-14F5-6DE4-CEB3D5A7B9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768" y="1123890"/>
            <a:ext cx="1240052" cy="19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431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DFH branchefællesskab 1">
      <a:dk1>
        <a:srgbClr val="8D9976"/>
      </a:dk1>
      <a:lt1>
        <a:srgbClr val="8B596C"/>
      </a:lt1>
      <a:dk2>
        <a:srgbClr val="D2DD8F"/>
      </a:dk2>
      <a:lt2>
        <a:srgbClr val="003A45"/>
      </a:lt2>
      <a:accent1>
        <a:srgbClr val="D9E1E2"/>
      </a:accent1>
      <a:accent2>
        <a:srgbClr val="666666"/>
      </a:accent2>
      <a:accent3>
        <a:srgbClr val="CCCCCC"/>
      </a:accent3>
      <a:accent4>
        <a:srgbClr val="C3A1AF"/>
      </a:accent4>
      <a:accent5>
        <a:srgbClr val="333333"/>
      </a:accent5>
      <a:accent6>
        <a:srgbClr val="FFFFFF"/>
      </a:accent6>
      <a:hlink>
        <a:srgbClr val="FFFFFF"/>
      </a:hlink>
      <a:folHlink>
        <a:srgbClr val="FFFFFF"/>
      </a:folHlink>
    </a:clrScheme>
    <a:fontScheme name="FU Education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1_Default Theme">
  <a:themeElements>
    <a:clrScheme name="DFH">
      <a:dk1>
        <a:srgbClr val="8D9976"/>
      </a:dk1>
      <a:lt1>
        <a:srgbClr val="814F5F"/>
      </a:lt1>
      <a:dk2>
        <a:srgbClr val="D2DD8F"/>
      </a:dk2>
      <a:lt2>
        <a:srgbClr val="01333E"/>
      </a:lt2>
      <a:accent1>
        <a:srgbClr val="D9E1E2"/>
      </a:accent1>
      <a:accent2>
        <a:srgbClr val="D8BDC6"/>
      </a:accent2>
      <a:accent3>
        <a:srgbClr val="573D4C"/>
      </a:accent3>
      <a:accent4>
        <a:srgbClr val="4F543B"/>
      </a:accent4>
      <a:accent5>
        <a:srgbClr val="595959"/>
      </a:accent5>
      <a:accent6>
        <a:srgbClr val="FFFFFF"/>
      </a:accent6>
      <a:hlink>
        <a:srgbClr val="FFFFFF"/>
      </a:hlink>
      <a:folHlink>
        <a:srgbClr val="FFFFFF"/>
      </a:folHlink>
    </a:clrScheme>
    <a:fontScheme name="FU Education">
      <a:majorFont>
        <a:latin typeface="Open Sans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9525">
          <a:noFill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91b7dd8-077f-4453-9438-4210714d1ab6" xsi:nil="true"/>
    <lcf76f155ced4ddcb4097134ff3c332f xmlns="fa83728a-0f9d-4981-a83c-3da040652b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28C036926D31249BCE9D7378F2D74F2" ma:contentTypeVersion="18" ma:contentTypeDescription="Opret et nyt dokument." ma:contentTypeScope="" ma:versionID="3c8b0d8196ef692addf5a1f34441a202">
  <xsd:schema xmlns:xsd="http://www.w3.org/2001/XMLSchema" xmlns:xs="http://www.w3.org/2001/XMLSchema" xmlns:p="http://schemas.microsoft.com/office/2006/metadata/properties" xmlns:ns2="fa83728a-0f9d-4981-a83c-3da040652bf4" xmlns:ns3="a91b7dd8-077f-4453-9438-4210714d1ab6" targetNamespace="http://schemas.microsoft.com/office/2006/metadata/properties" ma:root="true" ma:fieldsID="7cb351087bf277ad90ab731dab0cc88f" ns2:_="" ns3:_="">
    <xsd:import namespace="fa83728a-0f9d-4981-a83c-3da040652bf4"/>
    <xsd:import namespace="a91b7dd8-077f-4453-9438-4210714d1a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3728a-0f9d-4981-a83c-3da040652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c7341d0e-7d72-4e38-bada-3d63affbf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b7dd8-077f-4453-9438-4210714d1ab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682ab4e-08a6-4102-b37f-b8745d5faa48}" ma:internalName="TaxCatchAll" ma:showField="CatchAllData" ma:web="a91b7dd8-077f-4453-9438-4210714d1a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994B33-82F9-4D17-BB82-5EF9BC21918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fa83728a-0f9d-4981-a83c-3da040652bf4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91b7dd8-077f-4453-9438-4210714d1ab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0E1BFCB-4C39-4800-BEDC-57C76612F5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0B7729-C8DA-4ECD-86CA-06BAA16E1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3728a-0f9d-4981-a83c-3da040652bf4"/>
    <ds:schemaRef ds:uri="a91b7dd8-077f-4453-9438-4210714d1a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13910</TotalTime>
  <Words>330</Words>
  <Application>Microsoft Office PowerPoint</Application>
  <PresentationFormat>Skærmshow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4" baseType="lpstr">
      <vt:lpstr>Arial</vt:lpstr>
      <vt:lpstr>Calibri</vt:lpstr>
      <vt:lpstr>Gotham Narrow Book</vt:lpstr>
      <vt:lpstr>Gotham Narrow Light</vt:lpstr>
      <vt:lpstr>Gotham Narrow Medium</vt:lpstr>
      <vt:lpstr>Open Sans Light</vt:lpstr>
      <vt:lpstr>Default Theme</vt:lpstr>
      <vt:lpstr>1_Default Theme</vt:lpstr>
      <vt:lpstr>Branchefællesskab</vt:lpstr>
      <vt:lpstr>Hvem og hvad er DFH?</vt:lpstr>
      <vt:lpstr>Hvorfor er DFH vigtig?</vt:lpstr>
      <vt:lpstr>Forretningsmodellen</vt:lpstr>
      <vt:lpstr>Nuværende ydelser og fordelsaftaler i DFH</vt:lpstr>
      <vt:lpstr>DFH Teamet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High Tech</dc:creator>
  <cp:lastModifiedBy>Signe Matzen</cp:lastModifiedBy>
  <cp:revision>1203</cp:revision>
  <cp:lastPrinted>2021-07-20T07:41:23Z</cp:lastPrinted>
  <dcterms:created xsi:type="dcterms:W3CDTF">2015-09-08T18:46:55Z</dcterms:created>
  <dcterms:modified xsi:type="dcterms:W3CDTF">2025-04-15T12:00:11Z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0x010100028C036926D31249BCE9D7378F2D74F2</vt:lpwstr>
  </property>
  <property fmtid="{D5CDD505-2E9C-101B-9397-08002B2CF9AE}" pid="3" name="MSIP_Label_45ac038e-9da4-405c-acd4-6db6cda7aeac_Enabled">
    <vt:lpwstr>True</vt:lpwstr>
  </property>
  <property fmtid="{D5CDD505-2E9C-101B-9397-08002B2CF9AE}" pid="4" name="MSIP_Label_45ac038e-9da4-405c-acd4-6db6cda7aeac_SiteId">
    <vt:lpwstr>ae869315-5357-4cc3-b9c7-f556d09de2aa</vt:lpwstr>
  </property>
  <property fmtid="{D5CDD505-2E9C-101B-9397-08002B2CF9AE}" pid="5" name="MSIP_Label_45ac038e-9da4-405c-acd4-6db6cda7aeac_Owner">
    <vt:lpwstr>MBJ@danskfjernvarme.dk</vt:lpwstr>
  </property>
  <property fmtid="{D5CDD505-2E9C-101B-9397-08002B2CF9AE}" pid="6" name="MSIP_Label_45ac038e-9da4-405c-acd4-6db6cda7aeac_SetDate">
    <vt:lpwstr>2021-05-24T06:53:21.1622619Z</vt:lpwstr>
  </property>
  <property fmtid="{D5CDD505-2E9C-101B-9397-08002B2CF9AE}" pid="7" name="MSIP_Label_45ac038e-9da4-405c-acd4-6db6cda7aeac_Name">
    <vt:lpwstr>Public</vt:lpwstr>
  </property>
  <property fmtid="{D5CDD505-2E9C-101B-9397-08002B2CF9AE}" pid="8" name="MSIP_Label_45ac038e-9da4-405c-acd4-6db6cda7aeac_Application">
    <vt:lpwstr>Microsoft Azure Information Protection</vt:lpwstr>
  </property>
  <property fmtid="{D5CDD505-2E9C-101B-9397-08002B2CF9AE}" pid="9" name="MSIP_Label_45ac038e-9da4-405c-acd4-6db6cda7aeac_ActionId">
    <vt:lpwstr>5d08c658-bc7e-4bcc-9ddc-bcae8f926003</vt:lpwstr>
  </property>
  <property fmtid="{D5CDD505-2E9C-101B-9397-08002B2CF9AE}" pid="10" name="MSIP_Label_45ac038e-9da4-405c-acd4-6db6cda7aeac_Extended_MSFT_Method">
    <vt:lpwstr>Automatic</vt:lpwstr>
  </property>
  <property fmtid="{D5CDD505-2E9C-101B-9397-08002B2CF9AE}" pid="11" name="Sensitivity">
    <vt:lpwstr>Public</vt:lpwstr>
  </property>
  <property fmtid="{D5CDD505-2E9C-101B-9397-08002B2CF9AE}" pid="12" name="MediaServiceImageTags">
    <vt:lpwstr/>
  </property>
</Properties>
</file>